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97" r:id="rId3"/>
    <p:sldId id="298" r:id="rId4"/>
    <p:sldId id="285" r:id="rId5"/>
    <p:sldId id="257" r:id="rId6"/>
    <p:sldId id="258" r:id="rId7"/>
    <p:sldId id="259" r:id="rId8"/>
    <p:sldId id="260" r:id="rId9"/>
    <p:sldId id="334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99" r:id="rId19"/>
    <p:sldId id="288" r:id="rId20"/>
    <p:sldId id="280" r:id="rId21"/>
    <p:sldId id="281" r:id="rId22"/>
    <p:sldId id="282" r:id="rId23"/>
    <p:sldId id="302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303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24" r:id="rId44"/>
    <p:sldId id="325" r:id="rId45"/>
    <p:sldId id="327" r:id="rId46"/>
    <p:sldId id="351" r:id="rId47"/>
    <p:sldId id="352" r:id="rId48"/>
    <p:sldId id="353" r:id="rId49"/>
    <p:sldId id="328" r:id="rId50"/>
    <p:sldId id="329" r:id="rId51"/>
    <p:sldId id="330" r:id="rId52"/>
    <p:sldId id="331" r:id="rId53"/>
    <p:sldId id="319" r:id="rId54"/>
    <p:sldId id="320" r:id="rId55"/>
    <p:sldId id="321" r:id="rId56"/>
    <p:sldId id="322" r:id="rId57"/>
    <p:sldId id="323" r:id="rId58"/>
    <p:sldId id="335" r:id="rId59"/>
    <p:sldId id="336" r:id="rId60"/>
    <p:sldId id="337" r:id="rId61"/>
    <p:sldId id="338" r:id="rId62"/>
    <p:sldId id="339" r:id="rId63"/>
    <p:sldId id="340" r:id="rId64"/>
    <p:sldId id="31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/>
    <p:restoredTop sz="94652"/>
  </p:normalViewPr>
  <p:slideViewPr>
    <p:cSldViewPr snapToGrid="0" snapToObjects="1" showGuides="1">
      <p:cViewPr varScale="1">
        <p:scale>
          <a:sx n="67" d="100"/>
          <a:sy n="67" d="100"/>
        </p:scale>
        <p:origin x="414" y="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45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345B8-6C53-B94C-A575-2B02D46C2D3B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A3355-25D1-6C47-BDB0-BA9A8C4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8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2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5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0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8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8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1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8DC5F-50D8-9647-AE7F-A1AC5B8961D6}" type="datetimeFigureOut">
              <a:rPr lang="en-US" smtClean="0"/>
              <a:t>10/9/2018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7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java/util/List.html" TargetMode="External"/><Relationship Id="rId7" Type="http://schemas.openxmlformats.org/officeDocument/2006/relationships/hyperlink" Target="http://docs.oracle.com/javase/7/docs/api/java/util/Iterator.html" TargetMode="External"/><Relationship Id="rId2" Type="http://schemas.openxmlformats.org/officeDocument/2006/relationships/hyperlink" Target="http://docs.oracle.com/javase/7/docs/api/java/lang/Iter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oracle.com/javase/7/docs/api/java/util/HashSet.html" TargetMode="External"/><Relationship Id="rId5" Type="http://schemas.openxmlformats.org/officeDocument/2006/relationships/hyperlink" Target="http://docs.oracle.com/javase/7/docs/api/java/util/Set.html" TargetMode="External"/><Relationship Id="rId4" Type="http://schemas.openxmlformats.org/officeDocument/2006/relationships/hyperlink" Target="http://docs.oracle.com/javase/7/docs/api/java/util/ArrayLis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java/util/Map.html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xploring-code/digesting-singleton-design-pattern-in-java-5d434f4f32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often "</a:t>
            </a:r>
            <a:r>
              <a:rPr lang="en-US" b="1" dirty="0">
                <a:solidFill>
                  <a:srgbClr val="0070C0"/>
                </a:solidFill>
              </a:rPr>
              <a:t>loop</a:t>
            </a:r>
            <a:r>
              <a:rPr lang="en-US" dirty="0"/>
              <a:t>" over the same aggregate object in many classes and methods</a:t>
            </a:r>
          </a:p>
          <a:p>
            <a:r>
              <a:rPr lang="en-US" dirty="0"/>
              <a:t>Changing from one aggregate to another is, as a result, very </a:t>
            </a:r>
            <a:r>
              <a:rPr lang="en-US" b="1" dirty="0">
                <a:solidFill>
                  <a:srgbClr val="0070C0"/>
                </a:solidFill>
              </a:rPr>
              <a:t>inconvenient</a:t>
            </a:r>
          </a:p>
          <a:p>
            <a:r>
              <a:rPr lang="en-US" dirty="0"/>
              <a:t>The </a:t>
            </a:r>
            <a:r>
              <a:rPr lang="en-US" b="1" i="1" dirty="0">
                <a:solidFill>
                  <a:srgbClr val="0070C0"/>
                </a:solidFill>
              </a:rPr>
              <a:t>Iterator</a:t>
            </a:r>
            <a:r>
              <a:rPr lang="en-US" dirty="0"/>
              <a:t> design pattern enables us to access the elements of an aggregate object while hiding its internal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2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</a:t>
            </a:r>
            <a:r>
              <a:rPr lang="en-US" dirty="0" smtClean="0"/>
              <a:t>Operations - Commonalities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Reset its "pointer" (or cursor) to the first element.</a:t>
            </a:r>
          </a:p>
          <a:p>
            <a:r>
              <a:rPr lang="en-US" sz="2400" dirty="0"/>
              <a:t>Determine if there are any more elements in the sequence.</a:t>
            </a:r>
          </a:p>
          <a:p>
            <a:r>
              <a:rPr lang="en-US" sz="2400" dirty="0"/>
              <a:t>Move its "pointer" to the next element.</a:t>
            </a:r>
          </a:p>
          <a:p>
            <a:r>
              <a:rPr lang="en-US" sz="2400" dirty="0"/>
              <a:t>Retrieve the "current" element.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9" y="4838144"/>
            <a:ext cx="5823759" cy="1677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0111"/>
            <a:ext cx="5996772" cy="1711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43" y="4495801"/>
            <a:ext cx="505848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7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Pattern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2787"/>
            <a:ext cx="10515600" cy="2528626"/>
          </a:xfrm>
        </p:spPr>
      </p:pic>
    </p:spTree>
    <p:extLst>
      <p:ext uri="{BB962C8B-B14F-4D97-AF65-F5344CB8AC3E}">
        <p14:creationId xmlns:p14="http://schemas.microsoft.com/office/powerpoint/2010/main" val="61371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Aggregates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Classes that realize the </a:t>
            </a:r>
            <a:r>
              <a:rPr lang="en-US" dirty="0" err="1" smtClean="0">
                <a:hlinkClick r:id="rId2"/>
              </a:rPr>
              <a:t>Iterable</a:t>
            </a:r>
            <a:r>
              <a:rPr lang="en-US" dirty="0" smtClean="0"/>
              <a:t> </a:t>
            </a:r>
            <a:r>
              <a:rPr lang="en-US" dirty="0"/>
              <a:t>interface (including classes that implement the </a:t>
            </a:r>
            <a:r>
              <a:rPr lang="en-US" dirty="0" smtClean="0">
                <a:hlinkClick r:id="rId3"/>
              </a:rPr>
              <a:t>List </a:t>
            </a:r>
            <a:r>
              <a:rPr lang="en-US" dirty="0"/>
              <a:t>interface like </a:t>
            </a:r>
            <a:r>
              <a:rPr lang="en-US" dirty="0" err="1" smtClean="0">
                <a:hlinkClick r:id="rId4"/>
              </a:rPr>
              <a:t>ArrayList</a:t>
            </a:r>
            <a:r>
              <a:rPr lang="en-US" dirty="0" smtClean="0">
                <a:hlinkClick r:id="rId4"/>
              </a:rPr>
              <a:t> </a:t>
            </a:r>
            <a:r>
              <a:rPr lang="en-US" dirty="0"/>
              <a:t>and classes that realize the </a:t>
            </a:r>
            <a:r>
              <a:rPr lang="en-US" dirty="0" smtClean="0">
                <a:hlinkClick r:id="rId5"/>
              </a:rPr>
              <a:t>Set </a:t>
            </a:r>
            <a:r>
              <a:rPr lang="en-US" dirty="0"/>
              <a:t>interface like </a:t>
            </a:r>
            <a:r>
              <a:rPr lang="en-US" dirty="0" err="1" smtClean="0">
                <a:hlinkClick r:id="rId6"/>
              </a:rPr>
              <a:t>HashSet</a:t>
            </a:r>
            <a:r>
              <a:rPr lang="en-US" dirty="0" smtClean="0"/>
              <a:t>.</a:t>
            </a:r>
          </a:p>
          <a:p>
            <a:r>
              <a:rPr lang="en-US" dirty="0"/>
              <a:t>The Iterator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Classes that realize the </a:t>
            </a:r>
            <a:r>
              <a:rPr lang="en-US" dirty="0" smtClean="0">
                <a:hlinkClick r:id="rId7"/>
              </a:rPr>
              <a:t>Iterator </a:t>
            </a:r>
            <a:r>
              <a:rPr lang="en-US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9841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Java (cont.)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6" y="0"/>
            <a:ext cx="842844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7060" y="706514"/>
            <a:ext cx="4922803" cy="117804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Note </a:t>
            </a:r>
            <a:r>
              <a:rPr lang="en-US" sz="2000" dirty="0"/>
              <a:t>that the </a:t>
            </a:r>
            <a:r>
              <a:rPr lang="en-US" sz="2000" dirty="0" smtClean="0">
                <a:hlinkClick r:id="rId3"/>
              </a:rPr>
              <a:t>Map </a:t>
            </a:r>
            <a:r>
              <a:rPr lang="en-US" sz="2000" dirty="0"/>
              <a:t>interface does </a:t>
            </a:r>
            <a:r>
              <a:rPr lang="en-US" sz="2000" dirty="0" smtClean="0"/>
              <a:t>not extend</a:t>
            </a:r>
            <a:r>
              <a:rPr lang="en-US" sz="2000" dirty="0"/>
              <a:t> </a:t>
            </a:r>
            <a:r>
              <a:rPr lang="en-US" sz="2000" dirty="0" err="1"/>
              <a:t>Iterable</a:t>
            </a:r>
            <a:r>
              <a:rPr lang="en-US" sz="2000" dirty="0"/>
              <a:t> or Collection, but one can get a Set or Collection object from a Map.</a:t>
            </a:r>
          </a:p>
        </p:txBody>
      </p:sp>
    </p:spTree>
    <p:extLst>
      <p:ext uri="{BB962C8B-B14F-4D97-AF65-F5344CB8AC3E}">
        <p14:creationId xmlns:p14="http://schemas.microsoft.com/office/powerpoint/2010/main" val="37586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code must change to use a </a:t>
            </a:r>
            <a:r>
              <a:rPr lang="en-US" dirty="0" err="1"/>
              <a:t>HashSet</a:t>
            </a:r>
            <a:r>
              <a:rPr lang="en-US" dirty="0"/>
              <a:t> instead of an </a:t>
            </a:r>
            <a:r>
              <a:rPr lang="en-US" dirty="0" err="1"/>
              <a:t>ArrayList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3157"/>
            <a:ext cx="8697951" cy="44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Iterator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Principle Benefit:</a:t>
            </a:r>
          </a:p>
          <a:p>
            <a:pPr lvl="1"/>
            <a:r>
              <a:rPr lang="en-US" dirty="0"/>
              <a:t>You can </a:t>
            </a:r>
            <a:r>
              <a:rPr lang="en-US" b="1" dirty="0">
                <a:solidFill>
                  <a:srgbClr val="0070C0"/>
                </a:solidFill>
              </a:rPr>
              <a:t>easily change the type of aggregate </a:t>
            </a:r>
            <a:r>
              <a:rPr lang="en-US" dirty="0"/>
              <a:t>being used without having to change any loops (and, if you declare variables properly, without having to change any of the declarations, only the instantiations)</a:t>
            </a:r>
          </a:p>
          <a:p>
            <a:r>
              <a:rPr lang="en-US" dirty="0"/>
              <a:t>Other Benefits:</a:t>
            </a:r>
          </a:p>
          <a:p>
            <a:pPr lvl="1"/>
            <a:r>
              <a:rPr lang="en-US" dirty="0"/>
              <a:t>Several objects can be "looping" over the elements in the aggregate at the same time</a:t>
            </a:r>
          </a:p>
          <a:p>
            <a:pPr lvl="1"/>
            <a:r>
              <a:rPr lang="en-US" dirty="0"/>
              <a:t>A "filtered" list (e.g., names starting with the letter "A") is handled in </a:t>
            </a:r>
            <a:r>
              <a:rPr lang="en-US" dirty="0" smtClean="0"/>
              <a:t>exactly </a:t>
            </a:r>
            <a:r>
              <a:rPr lang="en-US" dirty="0"/>
              <a:t>the same way that the "unfiltered" version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1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"New"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Idea:</a:t>
            </a:r>
          </a:p>
          <a:p>
            <a:pPr lvl="1"/>
            <a:r>
              <a:rPr lang="en-US" dirty="0"/>
              <a:t>Include a control structure that takes advantage of the Iterator </a:t>
            </a:r>
            <a:r>
              <a:rPr lang="en-US" dirty="0" smtClean="0"/>
              <a:t>pattern </a:t>
            </a:r>
            <a:r>
              <a:rPr lang="en-US" dirty="0"/>
              <a:t>(i.e., create a "</a:t>
            </a:r>
            <a:r>
              <a:rPr lang="en-US" b="1" dirty="0">
                <a:solidFill>
                  <a:srgbClr val="0070C0"/>
                </a:solidFill>
              </a:rPr>
              <a:t>for each</a:t>
            </a:r>
            <a:r>
              <a:rPr lang="en-US" dirty="0"/>
              <a:t>" loop for any Object that implements the </a:t>
            </a:r>
            <a:r>
              <a:rPr lang="en-US" dirty="0" err="1"/>
              <a:t>Iterable</a:t>
            </a:r>
            <a:r>
              <a:rPr lang="en-US" dirty="0"/>
              <a:t> interface)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/>
              <a:t>for (</a:t>
            </a:r>
            <a:r>
              <a:rPr lang="en-US" i="1" dirty="0"/>
              <a:t>Class</a:t>
            </a:r>
            <a:r>
              <a:rPr lang="en-US" dirty="0"/>
              <a:t> </a:t>
            </a:r>
            <a:r>
              <a:rPr lang="en-US" i="1" dirty="0"/>
              <a:t>element</a:t>
            </a:r>
            <a:r>
              <a:rPr lang="en-US" dirty="0"/>
              <a:t> : </a:t>
            </a:r>
            <a:r>
              <a:rPr lang="en-US" i="1" dirty="0" err="1"/>
              <a:t>Iterable</a:t>
            </a:r>
            <a:r>
              <a:rPr lang="en-US" dirty="0"/>
              <a:t>) </a:t>
            </a:r>
            <a:r>
              <a:rPr lang="en-US" i="1" dirty="0"/>
              <a:t>statement</a:t>
            </a:r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07" y="3825096"/>
            <a:ext cx="5809785" cy="30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7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that Iterator can solve:</a:t>
            </a:r>
          </a:p>
          <a:p>
            <a:pPr lvl="1"/>
            <a:r>
              <a:rPr lang="en-US" dirty="0"/>
              <a:t>The elements of an aggregate object should be </a:t>
            </a:r>
            <a:r>
              <a:rPr lang="en-US" b="1" dirty="0">
                <a:solidFill>
                  <a:srgbClr val="0070C0"/>
                </a:solidFill>
              </a:rPr>
              <a:t>accessed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traversed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without </a:t>
            </a:r>
            <a:r>
              <a:rPr lang="en-US" b="1" dirty="0">
                <a:solidFill>
                  <a:srgbClr val="0070C0"/>
                </a:solidFill>
              </a:rPr>
              <a:t>exposing its representation </a:t>
            </a:r>
            <a:r>
              <a:rPr lang="en-US" dirty="0"/>
              <a:t>(data structures).</a:t>
            </a:r>
          </a:p>
          <a:p>
            <a:pPr lvl="1"/>
            <a:r>
              <a:rPr lang="en-US" dirty="0"/>
              <a:t>New traversal operations should be defined for an aggregate object without changing its interface.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Define a separate (iterator) object </a:t>
            </a:r>
            <a:r>
              <a:rPr lang="en-US" dirty="0"/>
              <a:t>that encapsulates accessing and traversing an aggregate object.</a:t>
            </a:r>
          </a:p>
          <a:p>
            <a:pPr lvl="1"/>
            <a:r>
              <a:rPr lang="en-US" dirty="0"/>
              <a:t>Clients use an iterator to access and traverse an aggregate without knowing its representation (data structures</a:t>
            </a:r>
            <a:r>
              <a:rPr lang="en-US" dirty="0" smtClean="0"/>
              <a:t>).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21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Composite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2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539" y="2282825"/>
            <a:ext cx="50954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Gamma, Erich; Helm, Richard; Johnson, Ralph; </a:t>
            </a:r>
            <a:r>
              <a:rPr lang="en-US" sz="2000" dirty="0" err="1"/>
              <a:t>Vlissides</a:t>
            </a:r>
            <a:r>
              <a:rPr lang="en-US" sz="2000" dirty="0"/>
              <a:t>, John (1995). Design Patterns: Elements of Reusable Object-Oriented Software. Addison-Wesley. ISBN 0-201-63361-2.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13" y="0"/>
            <a:ext cx="5450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9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Need:</a:t>
            </a:r>
          </a:p>
          <a:p>
            <a:pPr lvl="1"/>
            <a:r>
              <a:rPr lang="en-US" dirty="0"/>
              <a:t>Ignore differences between </a:t>
            </a:r>
            <a:r>
              <a:rPr lang="en-US" b="1" dirty="0">
                <a:solidFill>
                  <a:srgbClr val="0070C0"/>
                </a:solidFill>
              </a:rPr>
              <a:t>individual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objects and </a:t>
            </a:r>
            <a:r>
              <a:rPr lang="en-US" b="1" dirty="0">
                <a:solidFill>
                  <a:srgbClr val="0070C0"/>
                </a:solidFill>
              </a:rPr>
              <a:t>compositions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objects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Group "primitive" shapes in a drawing </a:t>
            </a:r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7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UML: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54" y="490653"/>
            <a:ext cx="6300465" cy="57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Message Distribution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4780"/>
            <a:ext cx="12192000" cy="41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that Composite pattern can solve: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part-whole hierarchy should be represented so that clients can </a:t>
            </a:r>
            <a:r>
              <a:rPr lang="en-US" b="1" dirty="0">
                <a:solidFill>
                  <a:srgbClr val="0070C0"/>
                </a:solidFill>
              </a:rPr>
              <a:t>treat part and whole objects uniformly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part-whole hierarchy should be represented as </a:t>
            </a:r>
            <a:r>
              <a:rPr lang="en-US" b="1" dirty="0">
                <a:solidFill>
                  <a:srgbClr val="0070C0"/>
                </a:solidFill>
              </a:rPr>
              <a:t>tree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structure.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/>
              <a:t>Define a </a:t>
            </a:r>
            <a:r>
              <a:rPr lang="en-US" b="1" dirty="0">
                <a:solidFill>
                  <a:srgbClr val="0070C0"/>
                </a:solidFill>
              </a:rPr>
              <a:t>unified Component interface </a:t>
            </a:r>
            <a:r>
              <a:rPr lang="en-US" dirty="0"/>
              <a:t>for both part (Leaf) objects and whole (Composite) objects.</a:t>
            </a:r>
          </a:p>
          <a:p>
            <a:pPr lvl="1"/>
            <a:r>
              <a:rPr lang="en-US" dirty="0"/>
              <a:t>Individual Leaf objects implement the Component interface directly, and Composite objects forward requests to their child components.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05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62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 require </a:t>
            </a:r>
            <a:r>
              <a:rPr lang="en-US" b="1" dirty="0">
                <a:solidFill>
                  <a:srgbClr val="0070C0"/>
                </a:solidFill>
              </a:rPr>
              <a:t>exactly one instance </a:t>
            </a:r>
            <a:r>
              <a:rPr lang="en-US" dirty="0"/>
              <a:t>of a class:</a:t>
            </a:r>
          </a:p>
          <a:p>
            <a:pPr lvl="1"/>
            <a:r>
              <a:rPr lang="en-US" dirty="0"/>
              <a:t>Windowing systems with one event queue</a:t>
            </a:r>
          </a:p>
          <a:p>
            <a:pPr lvl="1"/>
            <a:r>
              <a:rPr lang="en-US" dirty="0"/>
              <a:t>Word processors with one menu bar (for all documents)</a:t>
            </a:r>
          </a:p>
          <a:p>
            <a:r>
              <a:rPr lang="en-US" dirty="0"/>
              <a:t>Unfortunately, constructors can be called repeatedly:</a:t>
            </a:r>
          </a:p>
          <a:p>
            <a:pPr lvl="1"/>
            <a:r>
              <a:rPr lang="en-US" dirty="0"/>
              <a:t>In one method</a:t>
            </a:r>
          </a:p>
          <a:p>
            <a:pPr lvl="1"/>
            <a:r>
              <a:rPr lang="en-US" dirty="0"/>
              <a:t>In one class</a:t>
            </a:r>
          </a:p>
          <a:p>
            <a:pPr lvl="1"/>
            <a:r>
              <a:rPr lang="en-US" dirty="0"/>
              <a:t>Across multiple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80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a Singleton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return an instance of itself if one doesn't exist</a:t>
            </a:r>
          </a:p>
          <a:p>
            <a:r>
              <a:rPr lang="en-US" dirty="0"/>
              <a:t>Return the existing instance if one does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Implementation of the Singleton Pattern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94" y="1478745"/>
            <a:ext cx="3715211" cy="4742823"/>
          </a:xfrm>
        </p:spPr>
      </p:pic>
    </p:spTree>
    <p:extLst>
      <p:ext uri="{BB962C8B-B14F-4D97-AF65-F5344CB8AC3E}">
        <p14:creationId xmlns:p14="http://schemas.microsoft.com/office/powerpoint/2010/main" val="64367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dirty="0" err="1"/>
              <a:t>FileViewer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47" y="1027906"/>
            <a:ext cx="7125629" cy="3804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47" y="4908824"/>
            <a:ext cx="7649736" cy="16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9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 </a:t>
            </a:r>
            <a:r>
              <a:rPr lang="en-US" dirty="0" err="1"/>
              <a:t>FileViewer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73" y="2502319"/>
            <a:ext cx="8567853" cy="29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Our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Iterator</a:t>
            </a:r>
          </a:p>
          <a:p>
            <a:r>
              <a:rPr lang="en-US" dirty="0" smtClean="0"/>
              <a:t>Factory method</a:t>
            </a:r>
          </a:p>
          <a:p>
            <a:r>
              <a:rPr lang="en-US" dirty="0" smtClean="0"/>
              <a:t>Composite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Observer</a:t>
            </a:r>
          </a:p>
          <a:p>
            <a:r>
              <a:rPr lang="en-US" dirty="0" smtClean="0"/>
              <a:t>Strategy</a:t>
            </a:r>
          </a:p>
          <a:p>
            <a:r>
              <a:rPr lang="en-US" dirty="0" smtClean="0"/>
              <a:t>Decorator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25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Potential Problem:</a:t>
            </a:r>
          </a:p>
          <a:p>
            <a:pPr lvl="1"/>
            <a:r>
              <a:rPr lang="en-US" dirty="0"/>
              <a:t>If the </a:t>
            </a:r>
            <a:r>
              <a:rPr lang="en-US" dirty="0" err="1"/>
              <a:t>createInstance</a:t>
            </a:r>
            <a:r>
              <a:rPr lang="en-US" dirty="0"/>
              <a:t>() method might be called by multiple threads, problems can arise</a:t>
            </a:r>
          </a:p>
          <a:p>
            <a:r>
              <a:rPr lang="en-US" dirty="0"/>
              <a:t>Resolutions:</a:t>
            </a:r>
          </a:p>
          <a:p>
            <a:pPr lvl="1"/>
            <a:r>
              <a:rPr lang="en-US" dirty="0"/>
              <a:t>Make </a:t>
            </a:r>
            <a:r>
              <a:rPr lang="en-US" dirty="0" err="1"/>
              <a:t>createInstance</a:t>
            </a:r>
            <a:r>
              <a:rPr lang="en-US" dirty="0"/>
              <a:t>() synchronized</a:t>
            </a:r>
          </a:p>
          <a:p>
            <a:pPr lvl="1"/>
            <a:r>
              <a:rPr lang="en-US" dirty="0"/>
              <a:t>Use eager initialization (i.e., instantiate instance when it is declared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More: </a:t>
            </a:r>
            <a:r>
              <a:rPr lang="en-US" dirty="0" smtClean="0">
                <a:hlinkClick r:id="rId2"/>
              </a:rPr>
              <a:t>External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61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Eager initialization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6601"/>
            <a:ext cx="9333571" cy="304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821109"/>
            <a:ext cx="9242502" cy="11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32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that Singleton pattern can solve:</a:t>
            </a:r>
          </a:p>
          <a:p>
            <a:pPr lvl="1"/>
            <a:r>
              <a:rPr lang="en-US" dirty="0"/>
              <a:t>How can it be ensured that a class has only one instance?</a:t>
            </a:r>
          </a:p>
          <a:p>
            <a:pPr lvl="1"/>
            <a:r>
              <a:rPr lang="en-US" dirty="0"/>
              <a:t>How can the sole instance of a class be accessed easily?</a:t>
            </a:r>
          </a:p>
          <a:p>
            <a:pPr lvl="1"/>
            <a:r>
              <a:rPr lang="en-US" dirty="0"/>
              <a:t>How can a class control its instantiation?</a:t>
            </a:r>
          </a:p>
          <a:p>
            <a:pPr lvl="1"/>
            <a:r>
              <a:rPr lang="en-US" dirty="0"/>
              <a:t>How can the number of instances of a class be restricted?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/>
              <a:t>Hide the constructor of the class.</a:t>
            </a:r>
          </a:p>
          <a:p>
            <a:pPr lvl="1"/>
            <a:r>
              <a:rPr lang="en-US" dirty="0"/>
              <a:t>Define a public static operation (</a:t>
            </a:r>
            <a:r>
              <a:rPr lang="en-US" dirty="0" err="1"/>
              <a:t>getInstance</a:t>
            </a:r>
            <a:r>
              <a:rPr lang="en-US" dirty="0"/>
              <a:t>()) that returns the sole instance of the class.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0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Observer </a:t>
            </a:r>
          </a:p>
        </p:txBody>
      </p:sp>
    </p:spTree>
    <p:extLst>
      <p:ext uri="{BB962C8B-B14F-4D97-AF65-F5344CB8AC3E}">
        <p14:creationId xmlns:p14="http://schemas.microsoft.com/office/powerpoint/2010/main" val="318624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often need to communicate with each other</a:t>
            </a:r>
          </a:p>
          <a:p>
            <a:r>
              <a:rPr lang="en-US" dirty="0"/>
              <a:t>Traditional message passing techniques tend to couple objects too tightly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Trading System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Bad </a:t>
            </a:r>
            <a:r>
              <a:rPr lang="en-US" dirty="0" smtClean="0"/>
              <a:t>Design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Drawbacks:</a:t>
            </a:r>
          </a:p>
          <a:p>
            <a:pPr lvl="1"/>
            <a:r>
              <a:rPr lang="en-US" dirty="0" smtClean="0"/>
              <a:t>Because </a:t>
            </a:r>
            <a:r>
              <a:rPr lang="en-US" dirty="0" err="1"/>
              <a:t>TickReader</a:t>
            </a:r>
            <a:r>
              <a:rPr lang="en-US" dirty="0"/>
              <a:t> calls the </a:t>
            </a:r>
            <a:r>
              <a:rPr lang="en-US" dirty="0" err="1"/>
              <a:t>TickWriter</a:t>
            </a:r>
            <a:r>
              <a:rPr lang="en-US" dirty="0"/>
              <a:t> and </a:t>
            </a:r>
            <a:r>
              <a:rPr lang="en-US" dirty="0" err="1"/>
              <a:t>TickerTape</a:t>
            </a:r>
            <a:r>
              <a:rPr lang="en-US" dirty="0"/>
              <a:t> it is not very re-usable</a:t>
            </a:r>
          </a:p>
          <a:p>
            <a:pPr lvl="1"/>
            <a:r>
              <a:rPr lang="en-US" dirty="0"/>
              <a:t>Every </a:t>
            </a:r>
            <a:r>
              <a:rPr lang="en-US" dirty="0" err="1"/>
              <a:t>TickReader</a:t>
            </a:r>
            <a:r>
              <a:rPr lang="en-US" dirty="0"/>
              <a:t> must have an associated </a:t>
            </a:r>
            <a:r>
              <a:rPr lang="en-US" dirty="0" err="1"/>
              <a:t>TickWriter</a:t>
            </a:r>
            <a:r>
              <a:rPr lang="en-US" dirty="0"/>
              <a:t> and </a:t>
            </a:r>
            <a:r>
              <a:rPr lang="en-US" dirty="0" err="1" smtClean="0"/>
              <a:t>TickerTape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39" y="1690688"/>
            <a:ext cx="4887722" cy="31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Trading System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</a:t>
            </a:r>
            <a:r>
              <a:rPr lang="en-US" dirty="0" smtClean="0"/>
              <a:t>Design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TickReader</a:t>
            </a:r>
            <a:r>
              <a:rPr lang="en-US" dirty="0"/>
              <a:t> need only have a list of (zero or more) </a:t>
            </a:r>
            <a:r>
              <a:rPr lang="en-US" dirty="0" err="1"/>
              <a:t>TickListener</a:t>
            </a:r>
            <a:r>
              <a:rPr lang="en-US" dirty="0"/>
              <a:t> objects that it will </a:t>
            </a:r>
            <a:r>
              <a:rPr lang="en-US" dirty="0" smtClean="0"/>
              <a:t>inform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23" y="1690688"/>
            <a:ext cx="4682754" cy="27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Observer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dirty="0" smtClean="0"/>
              <a:t>Listener or Publish-Subscribe Pattern</a:t>
            </a:r>
          </a:p>
          <a:p>
            <a:r>
              <a:rPr lang="en-US" dirty="0" smtClean="0"/>
              <a:t>Intent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Define a </a:t>
            </a:r>
            <a:r>
              <a:rPr lang="en-US" b="1" dirty="0">
                <a:solidFill>
                  <a:srgbClr val="0070C0"/>
                </a:solidFill>
              </a:rPr>
              <a:t>one-to-many</a:t>
            </a:r>
            <a:r>
              <a:rPr lang="en-US" dirty="0"/>
              <a:t> dependency between objects so that when one object changes state, all of its dependents are notified</a:t>
            </a:r>
          </a:p>
          <a:p>
            <a:r>
              <a:rPr lang="en-US" dirty="0"/>
              <a:t>Participants:</a:t>
            </a:r>
          </a:p>
          <a:p>
            <a:pPr lvl="1"/>
            <a:r>
              <a:rPr lang="en-US" dirty="0"/>
              <a:t>A subject</a:t>
            </a:r>
          </a:p>
          <a:p>
            <a:pPr lvl="1"/>
            <a:r>
              <a:rPr lang="en-US" dirty="0"/>
              <a:t>Some observers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2" y="4707057"/>
            <a:ext cx="10046178" cy="23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Observer Pattern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67" y="1424492"/>
            <a:ext cx="8450665" cy="5580628"/>
          </a:xfrm>
        </p:spPr>
      </p:pic>
    </p:spTree>
    <p:extLst>
      <p:ext uri="{BB962C8B-B14F-4D97-AF65-F5344CB8AC3E}">
        <p14:creationId xmlns:p14="http://schemas.microsoft.com/office/powerpoint/2010/main" val="26455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Silly Text Processor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Counts </a:t>
            </a:r>
            <a:r>
              <a:rPr lang="en-US" dirty="0"/>
              <a:t>the number of words that start with an uppercase letter</a:t>
            </a:r>
          </a:p>
          <a:p>
            <a:pPr lvl="1"/>
            <a:r>
              <a:rPr lang="en-US" dirty="0"/>
              <a:t>Save the lines to a file</a:t>
            </a:r>
          </a:p>
          <a:p>
            <a:pPr lvl="1"/>
            <a:r>
              <a:rPr lang="en-US" dirty="0"/>
              <a:t>Shows the progress (e.g., then number of lines processed)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9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Bad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52" y="2447349"/>
            <a:ext cx="4855924" cy="29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Better </a:t>
            </a:r>
            <a:r>
              <a:rPr lang="en-US" dirty="0" smtClean="0"/>
              <a:t>Design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This design is better</a:t>
            </a:r>
          </a:p>
          <a:p>
            <a:r>
              <a:rPr lang="en-US" dirty="0"/>
              <a:t>It is, however, too tightly coupled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93" y="2346186"/>
            <a:ext cx="8191760" cy="30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9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Observer Pattern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37" y="2247900"/>
            <a:ext cx="92773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 </a:t>
            </a:r>
          </a:p>
        </p:txBody>
      </p:sp>
    </p:spTree>
    <p:extLst>
      <p:ext uri="{BB962C8B-B14F-4D97-AF65-F5344CB8AC3E}">
        <p14:creationId xmlns:p14="http://schemas.microsoft.com/office/powerpoint/2010/main" val="21254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Capabilities to a Class:</a:t>
            </a:r>
          </a:p>
          <a:p>
            <a:pPr lvl="1"/>
            <a:r>
              <a:rPr lang="en-US" dirty="0"/>
              <a:t>Specialization</a:t>
            </a:r>
          </a:p>
          <a:p>
            <a:r>
              <a:rPr lang="en-US" dirty="0"/>
              <a:t>Adding Capabilities to an Object:</a:t>
            </a:r>
          </a:p>
          <a:p>
            <a:pPr lvl="1"/>
            <a:r>
              <a:rPr lang="en-US" dirty="0"/>
              <a:t>Needs to be done "dynamically" (i.e., at run time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Borders</a:t>
            </a:r>
            <a:r>
              <a:rPr lang="en-US" dirty="0"/>
              <a:t>, etc.. on GUI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7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Model of the Decorator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5" y="0"/>
            <a:ext cx="11736004" cy="6754133"/>
          </a:xfrm>
        </p:spPr>
      </p:pic>
    </p:spTree>
    <p:extLst>
      <p:ext uri="{BB962C8B-B14F-4D97-AF65-F5344CB8AC3E}">
        <p14:creationId xmlns:p14="http://schemas.microsoft.com/office/powerpoint/2010/main" val="18999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An abstract class is a class that is declared </a:t>
            </a:r>
            <a:r>
              <a:rPr lang="en-US" sz="3200" dirty="0" smtClean="0">
                <a:latin typeface="+mj-lt"/>
              </a:rPr>
              <a:t>abstract</a:t>
            </a:r>
          </a:p>
          <a:p>
            <a:pPr lvl="1"/>
            <a:r>
              <a:rPr lang="en-US" sz="2800" dirty="0"/>
              <a:t>it may or may not include abstract </a:t>
            </a:r>
            <a:r>
              <a:rPr lang="en-US" sz="2800" dirty="0" smtClean="0"/>
              <a:t>methods</a:t>
            </a:r>
          </a:p>
          <a:p>
            <a:pPr lvl="2"/>
            <a:r>
              <a:rPr lang="en-US" sz="2400" dirty="0"/>
              <a:t>An abstract method is a method that is declared without an implementation (without braces, and followed by a semicolon), like </a:t>
            </a:r>
            <a:r>
              <a:rPr lang="en-US" sz="2400" dirty="0" smtClean="0"/>
              <a:t>this:</a:t>
            </a:r>
          </a:p>
          <a:p>
            <a:pPr marL="914400" lvl="2" indent="0">
              <a:buNone/>
            </a:pPr>
            <a:r>
              <a:rPr lang="en-US" sz="2400" dirty="0" smtClean="0"/>
              <a:t>	abstract </a:t>
            </a:r>
            <a:r>
              <a:rPr lang="en-US" sz="2400" dirty="0"/>
              <a:t>void </a:t>
            </a:r>
            <a:r>
              <a:rPr lang="en-US" sz="2400" dirty="0" err="1"/>
              <a:t>moveTo</a:t>
            </a:r>
            <a:r>
              <a:rPr lang="en-US" sz="2400" dirty="0"/>
              <a:t>(double </a:t>
            </a:r>
            <a:r>
              <a:rPr lang="en-US" sz="2400" dirty="0" err="1"/>
              <a:t>deltaX</a:t>
            </a:r>
            <a:r>
              <a:rPr lang="en-US" sz="2400" dirty="0"/>
              <a:t>, double </a:t>
            </a:r>
            <a:r>
              <a:rPr lang="en-US" sz="2400" dirty="0" err="1"/>
              <a:t>deltaY</a:t>
            </a:r>
            <a:r>
              <a:rPr lang="en-US" sz="2400" dirty="0" smtClean="0"/>
              <a:t>);</a:t>
            </a:r>
          </a:p>
          <a:p>
            <a:pPr lvl="1"/>
            <a:r>
              <a:rPr lang="en-US" sz="2800" dirty="0"/>
              <a:t>If a class includes abstract methods, then the class itself must be declared </a:t>
            </a:r>
            <a:r>
              <a:rPr lang="en-US" sz="2800" dirty="0" smtClean="0"/>
              <a:t>abstract</a:t>
            </a:r>
          </a:p>
          <a:p>
            <a:pPr lvl="1"/>
            <a:r>
              <a:rPr lang="en-US" sz="2800" dirty="0"/>
              <a:t>When an abstract class is </a:t>
            </a:r>
            <a:r>
              <a:rPr lang="en-US" sz="2800" dirty="0" err="1"/>
              <a:t>subclassed</a:t>
            </a:r>
            <a:r>
              <a:rPr lang="en-US" sz="2800" dirty="0"/>
              <a:t>, the subclass usually provides implementations for all of the abstract methods in its parent class. However, if it does not, then the subclass must also be declared abstract.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1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</a:t>
            </a:r>
            <a:r>
              <a:rPr lang="en-US" dirty="0"/>
              <a:t>classes </a:t>
            </a:r>
            <a:r>
              <a:rPr lang="en-US" dirty="0" smtClean="0"/>
              <a:t>vs.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8763"/>
            <a:ext cx="10515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abstract </a:t>
            </a:r>
            <a:r>
              <a:rPr lang="en-US" dirty="0" smtClean="0"/>
              <a:t>classes if:</a:t>
            </a:r>
          </a:p>
          <a:p>
            <a:pPr lvl="1"/>
            <a:r>
              <a:rPr lang="en-US" dirty="0"/>
              <a:t>You want to share code among several closely related classes.</a:t>
            </a:r>
          </a:p>
          <a:p>
            <a:pPr lvl="1"/>
            <a:r>
              <a:rPr lang="en-US" dirty="0"/>
              <a:t>You expect that classes that extend your abstract class have many common methods or fields, or require access modifiers other than public (such as protected and private).</a:t>
            </a:r>
          </a:p>
          <a:p>
            <a:pPr lvl="1"/>
            <a:r>
              <a:rPr lang="en-US" dirty="0"/>
              <a:t>You want to declare non-static or non-final fields. This enables you to define methods that can access and modify the state of the object to which they belong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An example of an abstract class in the </a:t>
            </a:r>
            <a:r>
              <a:rPr lang="en-US" dirty="0" err="1"/>
              <a:t>JDK</a:t>
            </a:r>
            <a:r>
              <a:rPr lang="en-US" dirty="0"/>
              <a:t> is </a:t>
            </a:r>
            <a:r>
              <a:rPr lang="en-US" dirty="0" err="1"/>
              <a:t>AbstractMap</a:t>
            </a:r>
            <a:r>
              <a:rPr lang="en-US" dirty="0"/>
              <a:t>, which is part of the Collections Framework. Its subclasses (which include </a:t>
            </a:r>
            <a:r>
              <a:rPr lang="en-US" dirty="0" err="1"/>
              <a:t>HashMap</a:t>
            </a:r>
            <a:r>
              <a:rPr lang="en-US" dirty="0"/>
              <a:t>, </a:t>
            </a:r>
            <a:r>
              <a:rPr lang="en-US" dirty="0" err="1"/>
              <a:t>TreeMap</a:t>
            </a:r>
            <a:r>
              <a:rPr lang="en-US" dirty="0"/>
              <a:t>, and </a:t>
            </a:r>
            <a:r>
              <a:rPr lang="en-US" dirty="0" err="1"/>
              <a:t>ConcurrentHashMap</a:t>
            </a:r>
            <a:r>
              <a:rPr lang="en-US" dirty="0"/>
              <a:t>) share many methods (including get, put, </a:t>
            </a:r>
            <a:r>
              <a:rPr lang="en-US" dirty="0" err="1"/>
              <a:t>isEmpty</a:t>
            </a:r>
            <a:r>
              <a:rPr lang="en-US" dirty="0"/>
              <a:t>, </a:t>
            </a:r>
            <a:r>
              <a:rPr lang="en-US" dirty="0" err="1"/>
              <a:t>containsKey</a:t>
            </a:r>
            <a:r>
              <a:rPr lang="en-US" dirty="0"/>
              <a:t>, and </a:t>
            </a:r>
            <a:r>
              <a:rPr lang="en-US" dirty="0" err="1"/>
              <a:t>containsValue</a:t>
            </a:r>
            <a:r>
              <a:rPr lang="en-US" dirty="0"/>
              <a:t>) that </a:t>
            </a:r>
            <a:r>
              <a:rPr lang="en-US" dirty="0" err="1"/>
              <a:t>AbstractMap</a:t>
            </a:r>
            <a:r>
              <a:rPr lang="en-US" dirty="0"/>
              <a:t> defines.</a:t>
            </a:r>
          </a:p>
        </p:txBody>
      </p:sp>
    </p:spTree>
    <p:extLst>
      <p:ext uri="{BB962C8B-B14F-4D97-AF65-F5344CB8AC3E}">
        <p14:creationId xmlns:p14="http://schemas.microsoft.com/office/powerpoint/2010/main" val="2789677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</a:t>
            </a:r>
            <a:r>
              <a:rPr lang="en-US" dirty="0"/>
              <a:t>classes </a:t>
            </a:r>
            <a:r>
              <a:rPr lang="en-US" dirty="0" smtClean="0"/>
              <a:t>vs. Interfaces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528763"/>
            <a:ext cx="10515600" cy="4648200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smtClean="0"/>
              <a:t>interfaces if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 expect that unrelated classes would implement your interface. For example, the interfaces Comparable and </a:t>
            </a:r>
            <a:r>
              <a:rPr lang="en-US" dirty="0" err="1"/>
              <a:t>Cloneable</a:t>
            </a:r>
            <a:r>
              <a:rPr lang="en-US" dirty="0"/>
              <a:t> are implemented by many unrelated classes.</a:t>
            </a:r>
          </a:p>
          <a:p>
            <a:pPr lvl="1"/>
            <a:r>
              <a:rPr lang="en-US" dirty="0"/>
              <a:t>You want to specify the behavior of a particular data type, but not concerned about who implements its behavior.</a:t>
            </a:r>
          </a:p>
          <a:p>
            <a:pPr lvl="1"/>
            <a:r>
              <a:rPr lang="en-US" dirty="0"/>
              <a:t>You want to take advantage of multiple inheritance of type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An example of a class in the </a:t>
            </a:r>
            <a:r>
              <a:rPr lang="en-US" dirty="0" err="1"/>
              <a:t>JDK</a:t>
            </a:r>
            <a:r>
              <a:rPr lang="en-US" dirty="0"/>
              <a:t> that implements several interfaces is </a:t>
            </a:r>
            <a:r>
              <a:rPr lang="en-US" dirty="0" err="1"/>
              <a:t>HashMap</a:t>
            </a:r>
            <a:r>
              <a:rPr lang="en-US" dirty="0"/>
              <a:t>, which implements the interfaces Serializable, </a:t>
            </a:r>
            <a:r>
              <a:rPr lang="en-US" dirty="0" err="1"/>
              <a:t>Cloneable</a:t>
            </a:r>
            <a:r>
              <a:rPr lang="en-US" dirty="0"/>
              <a:t>, and Map&lt;K, V&gt;. </a:t>
            </a:r>
            <a:r>
              <a:rPr lang="en-US" dirty="0" smtClean="0"/>
              <a:t>An instance </a:t>
            </a:r>
            <a:r>
              <a:rPr lang="en-US" dirty="0"/>
              <a:t>of </a:t>
            </a:r>
            <a:r>
              <a:rPr lang="en-US" dirty="0" err="1"/>
              <a:t>HashMap</a:t>
            </a:r>
            <a:r>
              <a:rPr lang="en-US" dirty="0"/>
              <a:t> </a:t>
            </a:r>
            <a:r>
              <a:rPr lang="en-US" dirty="0" smtClean="0"/>
              <a:t>can be cloned, is </a:t>
            </a:r>
            <a:r>
              <a:rPr lang="en-US" dirty="0"/>
              <a:t>serializable (which means that it can be converted into a byte </a:t>
            </a:r>
            <a:r>
              <a:rPr lang="en-US" dirty="0" smtClean="0"/>
              <a:t>stream; see the section Serializable Objects), </a:t>
            </a:r>
            <a:r>
              <a:rPr lang="en-US" dirty="0"/>
              <a:t>and has the functionality of a map. </a:t>
            </a:r>
          </a:p>
        </p:txBody>
      </p:sp>
    </p:spTree>
    <p:extLst>
      <p:ext uri="{BB962C8B-B14F-4D97-AF65-F5344CB8AC3E}">
        <p14:creationId xmlns:p14="http://schemas.microsoft.com/office/powerpoint/2010/main" val="4008954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19" y="0"/>
            <a:ext cx="7325248" cy="6784546"/>
          </a:xfrm>
        </p:spPr>
      </p:pic>
    </p:spTree>
    <p:extLst>
      <p:ext uri="{BB962C8B-B14F-4D97-AF65-F5344CB8AC3E}">
        <p14:creationId xmlns:p14="http://schemas.microsoft.com/office/powerpoint/2010/main" val="14140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vs. Calculators:</a:t>
            </a:r>
          </a:p>
          <a:p>
            <a:pPr lvl="1"/>
            <a:r>
              <a:rPr lang="en-US" dirty="0"/>
              <a:t>Computers can perform the same operation many times</a:t>
            </a:r>
          </a:p>
          <a:p>
            <a:r>
              <a:rPr lang="en-US" dirty="0"/>
              <a:t>Programming Languages:</a:t>
            </a:r>
          </a:p>
          <a:p>
            <a:pPr lvl="1"/>
            <a:r>
              <a:rPr lang="en-US" dirty="0"/>
              <a:t>Harness this power using loops</a:t>
            </a:r>
          </a:p>
          <a:p>
            <a:r>
              <a:rPr lang="en-US" dirty="0"/>
              <a:t>A Problem:</a:t>
            </a:r>
          </a:p>
          <a:p>
            <a:pPr lvl="1"/>
            <a:r>
              <a:rPr lang="en-US" dirty="0"/>
              <a:t>Traditional looping requires an understanding of the structure of the "aggregate"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63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smtClean="0"/>
              <a:t>Example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Issue:</a:t>
            </a:r>
          </a:p>
          <a:p>
            <a:pPr lvl="1"/>
            <a:r>
              <a:rPr lang="en-US" dirty="0"/>
              <a:t>You need to decorate a class that does not implement an explicit interface</a:t>
            </a:r>
          </a:p>
          <a:p>
            <a:r>
              <a:rPr lang="en-US" dirty="0"/>
              <a:t>The Resolution:</a:t>
            </a:r>
          </a:p>
          <a:p>
            <a:pPr lvl="1"/>
            <a:r>
              <a:rPr lang="en-US" dirty="0"/>
              <a:t>Specialize the class to be decorated but still use delegation</a:t>
            </a:r>
          </a:p>
        </p:txBody>
      </p:sp>
    </p:spTree>
    <p:extLst>
      <p:ext uri="{BB962C8B-B14F-4D97-AF65-F5344CB8AC3E}">
        <p14:creationId xmlns:p14="http://schemas.microsoft.com/office/powerpoint/2010/main" val="61420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Implementation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46" y="1699890"/>
            <a:ext cx="6193710" cy="46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Strategy </a:t>
            </a:r>
          </a:p>
        </p:txBody>
      </p:sp>
    </p:spTree>
    <p:extLst>
      <p:ext uri="{BB962C8B-B14F-4D97-AF65-F5344CB8AC3E}">
        <p14:creationId xmlns:p14="http://schemas.microsoft.com/office/powerpoint/2010/main" val="182991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"Problem":</a:t>
            </a:r>
          </a:p>
          <a:p>
            <a:pPr lvl="1"/>
            <a:r>
              <a:rPr lang="en-US" dirty="0"/>
              <a:t>Have a family of </a:t>
            </a:r>
            <a:r>
              <a:rPr lang="en-US" i="1" dirty="0"/>
              <a:t>interchangeable</a:t>
            </a:r>
            <a:r>
              <a:rPr lang="en-US" dirty="0"/>
              <a:t> algorithms for accomplishing the same objective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/>
              <a:t>text formatting algorithms (e.g., for paragraph formatting in a word processor)</a:t>
            </a:r>
          </a:p>
          <a:p>
            <a:pPr lvl="1"/>
            <a:r>
              <a:rPr lang="en-US" dirty="0"/>
              <a:t>Different metrics for finding the distance between, for example, colors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Model of the Strategy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71" y="2347912"/>
            <a:ext cx="8245858" cy="37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the Strategy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1" y="2276423"/>
            <a:ext cx="11125157" cy="44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Factory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41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"Problem":</a:t>
            </a:r>
          </a:p>
          <a:p>
            <a:pPr lvl="1"/>
            <a:r>
              <a:rPr lang="en-US" dirty="0"/>
              <a:t>A framework needs to standardize the architectural model for a range of applications, but allow for individual applications to define their own domain objects and provide for their instantiation.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2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and Aggregates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Looping Over an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4448"/>
            <a:ext cx="10184780" cy="29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38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31" y="1690688"/>
            <a:ext cx="8161737" cy="4542184"/>
          </a:xfrm>
        </p:spPr>
      </p:pic>
    </p:spTree>
    <p:extLst>
      <p:ext uri="{BB962C8B-B14F-4D97-AF65-F5344CB8AC3E}">
        <p14:creationId xmlns:p14="http://schemas.microsoft.com/office/powerpoint/2010/main" val="3608061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Generic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5708" y="1690688"/>
            <a:ext cx="6840583" cy="4714292"/>
          </a:xfrm>
        </p:spPr>
      </p:pic>
    </p:spTree>
    <p:extLst>
      <p:ext uri="{BB962C8B-B14F-4D97-AF65-F5344CB8AC3E}">
        <p14:creationId xmlns:p14="http://schemas.microsoft.com/office/powerpoint/2010/main" val="1617349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Specific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DirectoryListing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95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that factory method pattern can solve:</a:t>
            </a:r>
          </a:p>
          <a:p>
            <a:pPr lvl="1"/>
            <a:r>
              <a:rPr lang="en-US" dirty="0"/>
              <a:t>How can an object be created so that subclasses can redefine which class to instantiate?</a:t>
            </a:r>
          </a:p>
          <a:p>
            <a:pPr lvl="1"/>
            <a:r>
              <a:rPr lang="en-US" dirty="0"/>
              <a:t>How can a class defer instantiation to subclasses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/>
              <a:t>Define a separate operation (</a:t>
            </a:r>
            <a:r>
              <a:rPr lang="en-US" i="1" dirty="0"/>
              <a:t>factory method</a:t>
            </a:r>
            <a:r>
              <a:rPr lang="en-US" dirty="0"/>
              <a:t>) for creating an object.</a:t>
            </a:r>
          </a:p>
          <a:p>
            <a:pPr lvl="1"/>
            <a:r>
              <a:rPr lang="en-US" dirty="0"/>
              <a:t>Create an object by calling a </a:t>
            </a:r>
            <a:r>
              <a:rPr lang="en-US" i="1" dirty="0"/>
              <a:t>factory method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41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the Good Design</a:t>
            </a:r>
          </a:p>
        </p:txBody>
      </p:sp>
    </p:spTree>
    <p:extLst>
      <p:ext uri="{BB962C8B-B14F-4D97-AF65-F5344CB8AC3E}">
        <p14:creationId xmlns:p14="http://schemas.microsoft.com/office/powerpoint/2010/main" val="13932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and Aggregates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Looping Over an </a:t>
            </a:r>
            <a:r>
              <a:rPr lang="en-US" dirty="0" err="1"/>
              <a:t>ArrayList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3747"/>
            <a:ext cx="10772260" cy="30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1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and Aggregates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Looping Over a Linked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6369"/>
            <a:ext cx="8363416" cy="390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4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39"/>
            <a:ext cx="7059917" cy="203358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85" y="2071750"/>
            <a:ext cx="7090431" cy="2024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095813"/>
            <a:ext cx="5915025" cy="27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3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1405</Words>
  <Application>Microsoft Office PowerPoint</Application>
  <PresentationFormat>Widescreen</PresentationFormat>
  <Paragraphs>232</Paragraphs>
  <Slides>64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Design Patterns</vt:lpstr>
      <vt:lpstr>PowerPoint Presentation</vt:lpstr>
      <vt:lpstr>In Our Class</vt:lpstr>
      <vt:lpstr>Iterator</vt:lpstr>
      <vt:lpstr>Motivation</vt:lpstr>
      <vt:lpstr>Looping and Aggregates</vt:lpstr>
      <vt:lpstr>Looping and Aggregates (cont.)</vt:lpstr>
      <vt:lpstr>Looping and Aggregates (cont.)</vt:lpstr>
      <vt:lpstr>PowerPoint Presentation</vt:lpstr>
      <vt:lpstr>Some Observations</vt:lpstr>
      <vt:lpstr>Important Operations - Commonalities</vt:lpstr>
      <vt:lpstr>The Iterator Pattern</vt:lpstr>
      <vt:lpstr>Examples in Java</vt:lpstr>
      <vt:lpstr>Examples in Java (cont.)</vt:lpstr>
      <vt:lpstr>Benefits of the Iterator</vt:lpstr>
      <vt:lpstr>Benefits of the Iterator (cont.)</vt:lpstr>
      <vt:lpstr>The "New" Loop</vt:lpstr>
      <vt:lpstr>To Recap</vt:lpstr>
      <vt:lpstr>Composite</vt:lpstr>
      <vt:lpstr>Motivation</vt:lpstr>
      <vt:lpstr>One Version</vt:lpstr>
      <vt:lpstr>An Example</vt:lpstr>
      <vt:lpstr>To Recap</vt:lpstr>
      <vt:lpstr>Singleton</vt:lpstr>
      <vt:lpstr>Motivation</vt:lpstr>
      <vt:lpstr>Requirements of a Singleton</vt:lpstr>
      <vt:lpstr>One Implementation of the Singleton Pattern</vt:lpstr>
      <vt:lpstr>An Example</vt:lpstr>
      <vt:lpstr>An Example (cont.)</vt:lpstr>
      <vt:lpstr>Thread Safety</vt:lpstr>
      <vt:lpstr>An Example (cont.)</vt:lpstr>
      <vt:lpstr>To Recap</vt:lpstr>
      <vt:lpstr>Observer </vt:lpstr>
      <vt:lpstr>Motivation</vt:lpstr>
      <vt:lpstr>A Trading System Example</vt:lpstr>
      <vt:lpstr>A Trading System Example (cont.)</vt:lpstr>
      <vt:lpstr>The Observer Pattern</vt:lpstr>
      <vt:lpstr>The Observer Pattern (cont.)</vt:lpstr>
      <vt:lpstr>A Complete Example</vt:lpstr>
      <vt:lpstr>A Complete Example (cont.)</vt:lpstr>
      <vt:lpstr>A Complete Example (cont.)</vt:lpstr>
      <vt:lpstr>A Complete Example (cont.)</vt:lpstr>
      <vt:lpstr>Decorator </vt:lpstr>
      <vt:lpstr>Motivation</vt:lpstr>
      <vt:lpstr>A Model of the Decorator Pattern</vt:lpstr>
      <vt:lpstr>Abstract Classes</vt:lpstr>
      <vt:lpstr>Abstract classes vs. Interfaces</vt:lpstr>
      <vt:lpstr>Abstract classes vs. Interfaces</vt:lpstr>
      <vt:lpstr>An Example</vt:lpstr>
      <vt:lpstr>An Example (cont.)</vt:lpstr>
      <vt:lpstr>An Alternative Implementation</vt:lpstr>
      <vt:lpstr>An Alternative Implementation (cont.)</vt:lpstr>
      <vt:lpstr>Strategy </vt:lpstr>
      <vt:lpstr>Overview</vt:lpstr>
      <vt:lpstr>A Model of the Strategy Pattern</vt:lpstr>
      <vt:lpstr>An Example of the Strategy Pattern</vt:lpstr>
      <vt:lpstr>An Example (cont.)</vt:lpstr>
      <vt:lpstr>Factory Method</vt:lpstr>
      <vt:lpstr>Overview</vt:lpstr>
      <vt:lpstr>A Model</vt:lpstr>
      <vt:lpstr>A Generic Example</vt:lpstr>
      <vt:lpstr>A Specific Example</vt:lpstr>
      <vt:lpstr>To Recap</vt:lpstr>
      <vt:lpstr>A Complete Example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Microsoft Office User</dc:creator>
  <cp:lastModifiedBy>Jingwei Yang</cp:lastModifiedBy>
  <cp:revision>94</cp:revision>
  <dcterms:created xsi:type="dcterms:W3CDTF">2018-02-05T12:59:05Z</dcterms:created>
  <dcterms:modified xsi:type="dcterms:W3CDTF">2018-10-09T18:43:05Z</dcterms:modified>
</cp:coreProperties>
</file>